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 ExtraBold" charset="1" panose="00000900000000000000"/>
      <p:regular r:id="rId14"/>
    </p:embeddedFont>
    <p:embeddedFont>
      <p:font typeface="Poppins ExtraBold Bold" charset="1" panose="00000A00000000000000"/>
      <p:regular r:id="rId15"/>
    </p:embeddedFont>
    <p:embeddedFont>
      <p:font typeface="Poppins ExtraBold Italics" charset="1" panose="00000900000000000000"/>
      <p:regular r:id="rId16"/>
    </p:embeddedFont>
    <p:embeddedFont>
      <p:font typeface="Poppins ExtraBold Bold Italics" charset="1" panose="00000A00000000000000"/>
      <p:regular r:id="rId17"/>
    </p:embeddedFont>
    <p:embeddedFont>
      <p:font typeface="Angsana New" charset="1" panose="02020603050405020304"/>
      <p:regular r:id="rId18"/>
    </p:embeddedFont>
    <p:embeddedFont>
      <p:font typeface="Angsana New Bold" charset="1" panose="02020803070505020304"/>
      <p:regular r:id="rId19"/>
    </p:embeddedFont>
    <p:embeddedFont>
      <p:font typeface="Angsana New Italics" charset="1" panose="02020503050405090304"/>
      <p:regular r:id="rId20"/>
    </p:embeddedFont>
    <p:embeddedFont>
      <p:font typeface="Angsana New Bold Italics" charset="1" panose="020207030605050903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alphaModFix amt="6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134433" y="1004889"/>
            <a:ext cx="12993464" cy="2102579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0" id="10"/>
            <p:cNvSpPr/>
            <p:nvPr/>
          </p:nvSpPr>
          <p:spPr>
            <a:xfrm flipH="false" flipV="false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570787" y="217097"/>
            <a:ext cx="4148584" cy="2931666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2224837" y="3701213"/>
            <a:ext cx="12616379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>
                <a:solidFill>
                  <a:srgbClr val="5271FF"/>
                </a:solidFill>
                <a:latin typeface="Poppins ExtraBold"/>
              </a:rPr>
              <a:t>DIY SMART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24837" y="5041183"/>
            <a:ext cx="12616379" cy="17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2B4A9D"/>
                </a:solidFill>
                <a:latin typeface="Poppins ExtraBold Bold"/>
              </a:rPr>
              <a:t>DOORLOCK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24837" y="7250862"/>
            <a:ext cx="1261637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spc="399">
                <a:solidFill>
                  <a:srgbClr val="000000"/>
                </a:solidFill>
                <a:cs typeface="Lato"/>
              </a:rPr>
              <a:t>กลอนล็อกประตูอัจฉริยะ DIY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13001" y="-1128319"/>
            <a:ext cx="5770168" cy="5770168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91672" y="566151"/>
            <a:ext cx="2396931" cy="9154697"/>
            <a:chOff x="0" y="0"/>
            <a:chExt cx="874407" cy="3339658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874407" cy="3339659"/>
            </a:xfrm>
            <a:custGeom>
              <a:avLst/>
              <a:gdLst/>
              <a:ahLst/>
              <a:cxnLst/>
              <a:rect r="r" b="b" t="t" l="l"/>
              <a:pathLst>
                <a:path h="3339659" w="874407">
                  <a:moveTo>
                    <a:pt x="0" y="0"/>
                  </a:moveTo>
                  <a:lnTo>
                    <a:pt x="874407" y="0"/>
                  </a:lnTo>
                  <a:lnTo>
                    <a:pt x="874407" y="3339659"/>
                  </a:lnTo>
                  <a:lnTo>
                    <a:pt x="0" y="3339659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869353" y="1146804"/>
            <a:ext cx="7304695" cy="7993392"/>
            <a:chOff x="0" y="0"/>
            <a:chExt cx="9739593" cy="10657856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22737" t="0" r="22737" b="0"/>
            <a:stretch>
              <a:fillRect/>
            </a:stretch>
          </p:blipFill>
          <p:spPr>
            <a:xfrm flipH="false" flipV="false">
              <a:off x="0" y="0"/>
              <a:ext cx="9739593" cy="10657856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11" id="11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19537" y="708652"/>
            <a:ext cx="8183276" cy="89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cs typeface="Poppins ExtraBold"/>
              </a:rPr>
              <a:t>แนวคิด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19637" y="1994204"/>
            <a:ext cx="7383176" cy="617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Angsana New"/>
              </a:rPr>
              <a:t>        เนื่องจากในยุคปัจจุบันที่อินเทอร์เน็ตกระจายไปแทบจะทุกบ้านและทุกคน เราจึงได้สร้างโปรเจกต์นี้ขึ้นมา เพื่อตอบโจทย์คนที่ต้องการ Smart Doorlock ที่ไม่ต้องติดตั้งอุปกรณ์อะไรมากและราคาจับต้องได้ </a:t>
            </a:r>
          </a:p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Angsana New"/>
              </a:rPr>
              <a:t>        </a:t>
            </a:r>
            <a:r>
              <a:rPr lang="en-US" sz="3500" spc="350">
                <a:solidFill>
                  <a:srgbClr val="000000"/>
                </a:solidFill>
                <a:cs typeface="Angsana New"/>
              </a:rPr>
              <a:t>ไม่ว่าคุณจะอยู่ที่ไหนก็สามารถ ปลดล็อก/ล็อก ประตูบ้าน โดยสั่งการผ่านเว็บไซต์ หรือแอพลิเคชันบนมือถือ ได้อย่างสะดวกสบายและรวดเร็ว</a:t>
            </a:r>
          </a:p>
          <a:p>
            <a:pPr>
              <a:lnSpc>
                <a:spcPts val="49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123218" y="878380"/>
            <a:ext cx="7020782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cs typeface="Poppins ExtraBold"/>
              </a:rPr>
              <a:t>จุดประสงค์</a:t>
            </a:r>
          </a:p>
        </p:txBody>
      </p:sp>
      <p:grpSp>
        <p:nvGrpSpPr>
          <p:cNvPr name="Group 15" id="15"/>
          <p:cNvGrpSpPr/>
          <p:nvPr/>
        </p:nvGrpSpPr>
        <p:grpSpPr>
          <a:xfrm rot="-5400000">
            <a:off x="568482" y="2554884"/>
            <a:ext cx="829509" cy="1966473"/>
            <a:chOff x="0" y="0"/>
            <a:chExt cx="2354580" cy="5581882"/>
          </a:xfrm>
        </p:grpSpPr>
        <p:sp>
          <p:nvSpPr>
            <p:cNvPr name="Freeform 16" id="16"/>
            <p:cNvSpPr/>
            <p:nvPr/>
          </p:nvSpPr>
          <p:spPr>
            <a:xfrm flipH="false" flipV="false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568482" y="3884156"/>
            <a:ext cx="829509" cy="1966473"/>
            <a:chOff x="0" y="0"/>
            <a:chExt cx="2354580" cy="5581882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428018" y="4572167"/>
            <a:ext cx="765471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cs typeface="Lato Bold"/>
              </a:rPr>
              <a:t>ลดต้นทุนในการจัดหาซื้ออุปกรณ์สำเร็จรูป</a:t>
            </a:r>
          </a:p>
        </p:txBody>
      </p:sp>
      <p:grpSp>
        <p:nvGrpSpPr>
          <p:cNvPr name="Group 20" id="20"/>
          <p:cNvGrpSpPr/>
          <p:nvPr/>
        </p:nvGrpSpPr>
        <p:grpSpPr>
          <a:xfrm rot="-5400000">
            <a:off x="568482" y="5213428"/>
            <a:ext cx="829509" cy="1966473"/>
            <a:chOff x="0" y="0"/>
            <a:chExt cx="2354580" cy="5581882"/>
          </a:xfrm>
        </p:grpSpPr>
        <p:sp>
          <p:nvSpPr>
            <p:cNvPr name="Freeform 21" id="21"/>
            <p:cNvSpPr/>
            <p:nvPr/>
          </p:nvSpPr>
          <p:spPr>
            <a:xfrm flipH="false" flipV="false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428018" y="5901440"/>
            <a:ext cx="734333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cs typeface="Lato Bold"/>
              </a:rPr>
              <a:t>นำความรู้จากการเรียนไปใช้ปฏิบัติจริง</a:t>
            </a:r>
          </a:p>
        </p:txBody>
      </p:sp>
      <p:grpSp>
        <p:nvGrpSpPr>
          <p:cNvPr name="Group 23" id="23"/>
          <p:cNvGrpSpPr/>
          <p:nvPr/>
        </p:nvGrpSpPr>
        <p:grpSpPr>
          <a:xfrm rot="-5400000">
            <a:off x="568482" y="6542700"/>
            <a:ext cx="829509" cy="1966473"/>
            <a:chOff x="0" y="0"/>
            <a:chExt cx="2354580" cy="5581882"/>
          </a:xfrm>
        </p:grpSpPr>
        <p:sp>
          <p:nvSpPr>
            <p:cNvPr name="Freeform 24" id="24"/>
            <p:cNvSpPr/>
            <p:nvPr/>
          </p:nvSpPr>
          <p:spPr>
            <a:xfrm flipH="false" flipV="false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2428018" y="7230712"/>
            <a:ext cx="981575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cs typeface="Lato Bold"/>
              </a:rPr>
              <a:t>เพื่อใช้เป็นโครงงานศึกษาวงจรอิเล็กทรอนิกส์เบื้องต้น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76816" y="3099970"/>
            <a:ext cx="331470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76816" y="4429243"/>
            <a:ext cx="331470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76816" y="5758397"/>
            <a:ext cx="331470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76816" y="7087669"/>
            <a:ext cx="331470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428018" y="3238668"/>
            <a:ext cx="839251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cs typeface="Lato Bold"/>
              </a:rPr>
              <a:t>สร้างกลอนประตูอัจฉริยะ DIY เพื่อใช้งานเอง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1580822" y="-292307"/>
            <a:ext cx="3090723" cy="3090723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1412966" y="-124452"/>
            <a:ext cx="2755011" cy="275501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-8100000">
            <a:off x="16778099" y="-292307"/>
            <a:ext cx="3090723" cy="3090723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-2700000">
            <a:off x="16945955" y="-124452"/>
            <a:ext cx="2755011" cy="275501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486900" y="1954182"/>
            <a:ext cx="8801100" cy="8332818"/>
            <a:chOff x="0" y="0"/>
            <a:chExt cx="3210665" cy="3039834"/>
          </a:xfrm>
        </p:grpSpPr>
        <p:sp>
          <p:nvSpPr>
            <p:cNvPr name="Freeform 11" id="11"/>
            <p:cNvSpPr/>
            <p:nvPr/>
          </p:nvSpPr>
          <p:spPr>
            <a:xfrm flipH="false" flipV="false">
              <a:off x="0" y="0"/>
              <a:ext cx="3210665" cy="3039834"/>
            </a:xfrm>
            <a:custGeom>
              <a:avLst/>
              <a:gdLst/>
              <a:ahLst/>
              <a:cxnLst/>
              <a:rect r="r" b="b" t="t" l="l"/>
              <a:pathLst>
                <a:path h="3039834" w="3210665">
                  <a:moveTo>
                    <a:pt x="0" y="0"/>
                  </a:moveTo>
                  <a:lnTo>
                    <a:pt x="3210665" y="0"/>
                  </a:lnTo>
                  <a:lnTo>
                    <a:pt x="3210665" y="3039834"/>
                  </a:lnTo>
                  <a:lnTo>
                    <a:pt x="0" y="3039834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0" y="1954182"/>
            <a:ext cx="8801100" cy="8332818"/>
            <a:chOff x="0" y="0"/>
            <a:chExt cx="3210665" cy="3039834"/>
          </a:xfrm>
        </p:grpSpPr>
        <p:sp>
          <p:nvSpPr>
            <p:cNvPr name="Freeform 13" id="13"/>
            <p:cNvSpPr/>
            <p:nvPr/>
          </p:nvSpPr>
          <p:spPr>
            <a:xfrm flipH="false" flipV="false">
              <a:off x="0" y="0"/>
              <a:ext cx="3210665" cy="3039834"/>
            </a:xfrm>
            <a:custGeom>
              <a:avLst/>
              <a:gdLst/>
              <a:ahLst/>
              <a:cxnLst/>
              <a:rect r="r" b="b" t="t" l="l"/>
              <a:pathLst>
                <a:path h="3039834" w="3210665">
                  <a:moveTo>
                    <a:pt x="0" y="0"/>
                  </a:moveTo>
                  <a:lnTo>
                    <a:pt x="3210665" y="0"/>
                  </a:lnTo>
                  <a:lnTo>
                    <a:pt x="3210665" y="3039834"/>
                  </a:lnTo>
                  <a:lnTo>
                    <a:pt x="0" y="3039834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4972050" y="2075645"/>
            <a:ext cx="2838450" cy="3929025"/>
            <a:chOff x="0" y="0"/>
            <a:chExt cx="3784600" cy="5238700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/>
            <a:srcRect l="0" t="272" r="0" b="272"/>
            <a:stretch>
              <a:fillRect/>
            </a:stretch>
          </p:blipFill>
          <p:spPr>
            <a:xfrm flipH="false" flipV="false">
              <a:off x="0" y="0"/>
              <a:ext cx="3784600" cy="5238700"/>
            </a:xfrm>
            <a:prstGeom prst="rect">
              <a:avLst/>
            </a:prstGeom>
          </p:spPr>
        </p:pic>
      </p:grpSp>
      <p:grpSp>
        <p:nvGrpSpPr>
          <p:cNvPr name="Group 16" id="16"/>
          <p:cNvGrpSpPr/>
          <p:nvPr/>
        </p:nvGrpSpPr>
        <p:grpSpPr>
          <a:xfrm rot="0">
            <a:off x="4972050" y="6120591"/>
            <a:ext cx="2838450" cy="3905991"/>
            <a:chOff x="0" y="0"/>
            <a:chExt cx="3784600" cy="5207988"/>
          </a:xfrm>
        </p:grpSpPr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3"/>
            <a:srcRect l="544" t="0" r="544" b="0"/>
            <a:stretch>
              <a:fillRect/>
            </a:stretch>
          </p:blipFill>
          <p:spPr>
            <a:xfrm flipH="false" flipV="false">
              <a:off x="0" y="0"/>
              <a:ext cx="3784600" cy="5207988"/>
            </a:xfrm>
            <a:prstGeom prst="rect">
              <a:avLst/>
            </a:prstGeom>
          </p:spPr>
        </p:pic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3887450" y="2328602"/>
            <a:ext cx="3832864" cy="7583979"/>
            <a:chOff x="0" y="0"/>
            <a:chExt cx="2620010" cy="5184140"/>
          </a:xfrm>
        </p:grpSpPr>
        <p:sp>
          <p:nvSpPr>
            <p:cNvPr name="Freeform 19" id="19"/>
            <p:cNvSpPr/>
            <p:nvPr/>
          </p:nvSpPr>
          <p:spPr>
            <a:xfrm flipH="false" flipV="false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73419" r="-224474" t="-2886" b="0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9562751" y="1992282"/>
            <a:ext cx="4072578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cs typeface="Poppins ExtraBold"/>
              </a:rPr>
              <a:t>แอพ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814872" y="2944782"/>
            <a:ext cx="4072578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สั่งการผ่านแอพลิเคชันเพื่อปลดล็อก/ล็อกกลอนประตู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562751" y="5901516"/>
            <a:ext cx="4072578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cs typeface="Poppins ExtraBold"/>
              </a:rPr>
              <a:t>เว็บไซต์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814872" y="6854016"/>
            <a:ext cx="4072578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สั่งการผ่านเว็บไซต์ เพื่อปลดล็อก/ล็อกกลอนประตู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80498" y="62428"/>
            <a:ext cx="1532700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cs typeface="Poppins ExtraBold"/>
              </a:rPr>
              <a:t>วิธีใช้งาน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27972" y="1992282"/>
            <a:ext cx="4072578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cs typeface="Poppins ExtraBold"/>
              </a:rPr>
              <a:t>สวิตช์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7972" y="6854016"/>
            <a:ext cx="4072578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โบกมือผ่านเซนเซอร์อินฟราเรด เพื่อปลดล็อกและล็อกกลอนประตู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63433" y="2944782"/>
            <a:ext cx="3573156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กดปุ่มซ้าย เพื่อปลดล็อกกลอนประตู หรือกดปุ่มขวา เพื่อล็อกกลอนประตู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3721" y="5901516"/>
            <a:ext cx="4072578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cs typeface="Poppins ExtraBold"/>
              </a:rPr>
              <a:t>อินฟราเรด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0498" y="886353"/>
            <a:ext cx="1532700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cs typeface="Poppins ExtraBold"/>
              </a:rPr>
              <a:t>วัสดุและอุปกรณ์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2509" y="2476500"/>
            <a:ext cx="3594214" cy="7810500"/>
            <a:chOff x="0" y="0"/>
            <a:chExt cx="1311179" cy="2849292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311179" cy="2849292"/>
            </a:xfrm>
            <a:custGeom>
              <a:avLst/>
              <a:gdLst/>
              <a:ahLst/>
              <a:cxnLst/>
              <a:rect r="r" b="b" t="t" l="l"/>
              <a:pathLst>
                <a:path h="2849292" w="1311179">
                  <a:moveTo>
                    <a:pt x="0" y="0"/>
                  </a:moveTo>
                  <a:lnTo>
                    <a:pt x="1311179" y="0"/>
                  </a:lnTo>
                  <a:lnTo>
                    <a:pt x="1311179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21689" y="7010400"/>
            <a:ext cx="2625781" cy="2867025"/>
            <a:chOff x="0" y="0"/>
            <a:chExt cx="3501042" cy="38227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4207" t="0" r="4207" b="0"/>
            <a:stretch>
              <a:fillRect/>
            </a:stretch>
          </p:blipFill>
          <p:spPr>
            <a:xfrm flipH="false" flipV="false">
              <a:off x="0" y="0"/>
              <a:ext cx="3501042" cy="38227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0" y="0"/>
            <a:ext cx="18288000" cy="417760"/>
            <a:chOff x="0" y="0"/>
            <a:chExt cx="6671512" cy="152400"/>
          </a:xfrm>
        </p:grpSpPr>
        <p:sp>
          <p:nvSpPr>
            <p:cNvPr name="Freeform 8" id="8"/>
            <p:cNvSpPr/>
            <p:nvPr/>
          </p:nvSpPr>
          <p:spPr>
            <a:xfrm flipH="false" flipV="false">
              <a:off x="0" y="0"/>
              <a:ext cx="6671512" cy="152400"/>
            </a:xfrm>
            <a:custGeom>
              <a:avLst/>
              <a:gdLst/>
              <a:ahLst/>
              <a:cxnLst/>
              <a:rect r="r" b="b" t="t" l="l"/>
              <a:pathLst>
                <a:path h="152400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-1963" y="1309"/>
            <a:ext cx="1635964" cy="1633346"/>
            <a:chOff x="0" y="0"/>
            <a:chExt cx="6350000" cy="6339840"/>
          </a:xfrm>
        </p:grpSpPr>
        <p:sp>
          <p:nvSpPr>
            <p:cNvPr name="Freeform 10" id="10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16652690" y="1309"/>
            <a:ext cx="1635964" cy="1633346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3714579" y="2476500"/>
            <a:ext cx="3594214" cy="7810500"/>
            <a:chOff x="0" y="0"/>
            <a:chExt cx="1311179" cy="2849292"/>
          </a:xfrm>
        </p:grpSpPr>
        <p:sp>
          <p:nvSpPr>
            <p:cNvPr name="Freeform 14" id="14"/>
            <p:cNvSpPr/>
            <p:nvPr/>
          </p:nvSpPr>
          <p:spPr>
            <a:xfrm flipH="false" flipV="false">
              <a:off x="0" y="0"/>
              <a:ext cx="1311179" cy="2849292"/>
            </a:xfrm>
            <a:custGeom>
              <a:avLst/>
              <a:gdLst/>
              <a:ahLst/>
              <a:cxnLst/>
              <a:rect r="r" b="b" t="t" l="l"/>
              <a:pathLst>
                <a:path h="2849292" w="1311179">
                  <a:moveTo>
                    <a:pt x="0" y="0"/>
                  </a:moveTo>
                  <a:lnTo>
                    <a:pt x="1311179" y="0"/>
                  </a:lnTo>
                  <a:lnTo>
                    <a:pt x="1311179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812916" y="7008759"/>
            <a:ext cx="1653373" cy="2868666"/>
            <a:chOff x="0" y="0"/>
            <a:chExt cx="2204497" cy="3824888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3"/>
            <a:srcRect l="21182" t="0" r="21182" b="0"/>
            <a:stretch>
              <a:fillRect/>
            </a:stretch>
          </p:blipFill>
          <p:spPr>
            <a:xfrm flipH="false" flipV="false">
              <a:off x="0" y="0"/>
              <a:ext cx="2204497" cy="3824888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7346648" y="2476500"/>
            <a:ext cx="3594214" cy="7810500"/>
            <a:chOff x="0" y="0"/>
            <a:chExt cx="1311179" cy="2849292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1311179" cy="2849292"/>
            </a:xfrm>
            <a:custGeom>
              <a:avLst/>
              <a:gdLst/>
              <a:ahLst/>
              <a:cxnLst/>
              <a:rect r="r" b="b" t="t" l="l"/>
              <a:pathLst>
                <a:path h="2849292" w="1311179">
                  <a:moveTo>
                    <a:pt x="0" y="0"/>
                  </a:moveTo>
                  <a:lnTo>
                    <a:pt x="1311179" y="0"/>
                  </a:lnTo>
                  <a:lnTo>
                    <a:pt x="1311179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830865" y="7008759"/>
            <a:ext cx="2625781" cy="2867025"/>
            <a:chOff x="0" y="0"/>
            <a:chExt cx="3501042" cy="3822700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4"/>
            <a:srcRect l="4207" t="0" r="4207" b="0"/>
            <a:stretch>
              <a:fillRect/>
            </a:stretch>
          </p:blipFill>
          <p:spPr>
            <a:xfrm flipH="false" flipV="false">
              <a:off x="0" y="0"/>
              <a:ext cx="3501042" cy="3822700"/>
            </a:xfrm>
            <a:prstGeom prst="rect">
              <a:avLst/>
            </a:prstGeom>
          </p:spPr>
        </p:pic>
      </p:grpSp>
      <p:grpSp>
        <p:nvGrpSpPr>
          <p:cNvPr name="Group 21" id="21"/>
          <p:cNvGrpSpPr/>
          <p:nvPr/>
        </p:nvGrpSpPr>
        <p:grpSpPr>
          <a:xfrm rot="0">
            <a:off x="10978963" y="2476500"/>
            <a:ext cx="3594214" cy="7810500"/>
            <a:chOff x="0" y="0"/>
            <a:chExt cx="1311179" cy="2849292"/>
          </a:xfrm>
        </p:grpSpPr>
        <p:sp>
          <p:nvSpPr>
            <p:cNvPr name="Freeform 22" id="22"/>
            <p:cNvSpPr/>
            <p:nvPr/>
          </p:nvSpPr>
          <p:spPr>
            <a:xfrm flipH="false" flipV="false">
              <a:off x="0" y="0"/>
              <a:ext cx="1311179" cy="2849292"/>
            </a:xfrm>
            <a:custGeom>
              <a:avLst/>
              <a:gdLst/>
              <a:ahLst/>
              <a:cxnLst/>
              <a:rect r="r" b="b" t="t" l="l"/>
              <a:pathLst>
                <a:path h="2849292" w="1311179">
                  <a:moveTo>
                    <a:pt x="0" y="0"/>
                  </a:moveTo>
                  <a:lnTo>
                    <a:pt x="1311179" y="0"/>
                  </a:lnTo>
                  <a:lnTo>
                    <a:pt x="1311179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1435119" y="7008759"/>
            <a:ext cx="2625781" cy="2867025"/>
            <a:chOff x="0" y="0"/>
            <a:chExt cx="3501042" cy="3822700"/>
          </a:xfrm>
        </p:grpSpPr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5"/>
            <a:srcRect l="4207" t="0" r="4207" b="0"/>
            <a:stretch>
              <a:fillRect/>
            </a:stretch>
          </p:blipFill>
          <p:spPr>
            <a:xfrm flipH="false" flipV="false">
              <a:off x="0" y="0"/>
              <a:ext cx="3501042" cy="3822700"/>
            </a:xfrm>
            <a:prstGeom prst="rect">
              <a:avLst/>
            </a:prstGeom>
          </p:spPr>
        </p:pic>
      </p:grpSp>
      <p:grpSp>
        <p:nvGrpSpPr>
          <p:cNvPr name="Group 25" id="25"/>
          <p:cNvGrpSpPr/>
          <p:nvPr/>
        </p:nvGrpSpPr>
        <p:grpSpPr>
          <a:xfrm rot="0">
            <a:off x="14611277" y="2476500"/>
            <a:ext cx="3594214" cy="7810500"/>
            <a:chOff x="0" y="0"/>
            <a:chExt cx="1311179" cy="2849292"/>
          </a:xfrm>
        </p:grpSpPr>
        <p:sp>
          <p:nvSpPr>
            <p:cNvPr name="Freeform 26" id="26"/>
            <p:cNvSpPr/>
            <p:nvPr/>
          </p:nvSpPr>
          <p:spPr>
            <a:xfrm flipH="false" flipV="false">
              <a:off x="0" y="0"/>
              <a:ext cx="1311179" cy="2849292"/>
            </a:xfrm>
            <a:custGeom>
              <a:avLst/>
              <a:gdLst/>
              <a:ahLst/>
              <a:cxnLst/>
              <a:rect r="r" b="b" t="t" l="l"/>
              <a:pathLst>
                <a:path h="2849292" w="1311179">
                  <a:moveTo>
                    <a:pt x="0" y="0"/>
                  </a:moveTo>
                  <a:lnTo>
                    <a:pt x="1311179" y="0"/>
                  </a:lnTo>
                  <a:lnTo>
                    <a:pt x="1311179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5579782" y="7008759"/>
            <a:ext cx="1653373" cy="2868666"/>
            <a:chOff x="0" y="0"/>
            <a:chExt cx="2204497" cy="3824888"/>
          </a:xfrm>
        </p:grpSpPr>
        <p:pic>
          <p:nvPicPr>
            <p:cNvPr name="Picture 28" id="28"/>
            <p:cNvPicPr>
              <a:picLocks noChangeAspect="true"/>
            </p:cNvPicPr>
            <p:nvPr/>
          </p:nvPicPr>
          <p:blipFill>
            <a:blip r:embed="rId6"/>
            <a:srcRect l="21182" t="0" r="21182" b="0"/>
            <a:stretch>
              <a:fillRect/>
            </a:stretch>
          </p:blipFill>
          <p:spPr>
            <a:xfrm flipH="false" flipV="false">
              <a:off x="0" y="0"/>
              <a:ext cx="2204497" cy="3824888"/>
            </a:xfrm>
            <a:prstGeom prst="rect">
              <a:avLst/>
            </a:prstGeom>
          </p:spPr>
        </p:pic>
      </p:grpSp>
      <p:sp>
        <p:nvSpPr>
          <p:cNvPr name="TextBox 29" id="29"/>
          <p:cNvSpPr txBox="true"/>
          <p:nvPr/>
        </p:nvSpPr>
        <p:spPr>
          <a:xfrm rot="0">
            <a:off x="655162" y="2989770"/>
            <a:ext cx="244890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ส่วนเซนเซอร์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838550" y="2989770"/>
            <a:ext cx="334627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ส่วนขยายสัญญาณ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728679" y="2989770"/>
            <a:ext cx="283015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ส่วนประมวลผล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435119" y="2989770"/>
            <a:ext cx="268190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ส่วนการทำงาน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5579208" y="2989770"/>
            <a:ext cx="165835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cs typeface="Lato"/>
              </a:rPr>
              <a:t>ส่วนอื่นๆ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2509" y="4107445"/>
            <a:ext cx="3593970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IR TRANSMITTER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IR RECEIVER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714579" y="4107445"/>
            <a:ext cx="3593970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LM358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LM386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384993" y="4107445"/>
            <a:ext cx="3593970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ESP8266 NODEMCU V3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017307" y="4107445"/>
            <a:ext cx="3099713" cy="124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MG995   SERVO MOTOR</a:t>
            </a:r>
          </a:p>
          <a:p>
            <a:pPr>
              <a:lnSpc>
                <a:spcPts val="3360"/>
              </a:lnSpc>
            </a:pPr>
          </a:p>
        </p:txBody>
      </p:sp>
      <p:sp>
        <p:nvSpPr>
          <p:cNvPr name="TextBox 38" id="38"/>
          <p:cNvSpPr txBox="true"/>
          <p:nvPr/>
        </p:nvSpPr>
        <p:spPr>
          <a:xfrm rot="0">
            <a:off x="14611521" y="3987578"/>
            <a:ext cx="3593970" cy="2920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RESISTOR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CAPACITOR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VARIABLE RESISTOR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SPEAKER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LED</a:t>
            </a:r>
          </a:p>
          <a:p>
            <a:pPr marL="518166" indent="-259083" lvl="1">
              <a:lnSpc>
                <a:spcPts val="3360"/>
              </a:lnSpc>
              <a:buFont typeface="Arial"/>
              <a:buChar char="•"/>
            </a:pPr>
            <a:r>
              <a:rPr lang="en-US" sz="2400" spc="240">
                <a:solidFill>
                  <a:srgbClr val="FFFFFF"/>
                </a:solidFill>
                <a:latin typeface="Lato"/>
              </a:rPr>
              <a:t>WIRE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5068477" y="7010400"/>
            <a:ext cx="2625781" cy="2867025"/>
            <a:chOff x="0" y="0"/>
            <a:chExt cx="3501042" cy="3822700"/>
          </a:xfrm>
        </p:grpSpPr>
        <p:pic>
          <p:nvPicPr>
            <p:cNvPr name="Picture 40" id="40"/>
            <p:cNvPicPr>
              <a:picLocks noChangeAspect="true"/>
            </p:cNvPicPr>
            <p:nvPr/>
          </p:nvPicPr>
          <p:blipFill>
            <a:blip r:embed="rId7"/>
            <a:srcRect l="15278" t="0" r="15278" b="0"/>
            <a:stretch>
              <a:fillRect/>
            </a:stretch>
          </p:blipFill>
          <p:spPr>
            <a:xfrm flipH="false" flipV="false">
              <a:off x="0" y="0"/>
              <a:ext cx="3501042" cy="38227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7834" y="2425592"/>
            <a:ext cx="9968424" cy="1259922"/>
            <a:chOff x="0" y="0"/>
            <a:chExt cx="3636508" cy="459623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3636508" cy="459623"/>
            </a:xfrm>
            <a:custGeom>
              <a:avLst/>
              <a:gdLst/>
              <a:ahLst/>
              <a:cxnLst/>
              <a:rect r="r" b="b" t="t" l="l"/>
              <a:pathLst>
                <a:path h="459623" w="3636508">
                  <a:moveTo>
                    <a:pt x="0" y="0"/>
                  </a:moveTo>
                  <a:lnTo>
                    <a:pt x="3636508" y="0"/>
                  </a:lnTo>
                  <a:lnTo>
                    <a:pt x="363650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95350" y="3742663"/>
            <a:ext cx="9233976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cs typeface="Poppins ExtraBold"/>
              </a:rPr>
              <a:t>ชิ้นงาน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44000" y="0"/>
            <a:ext cx="9144000" cy="10287000"/>
            <a:chOff x="0" y="0"/>
            <a:chExt cx="3335756" cy="3752725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3335756" cy="3752726"/>
            </a:xfrm>
            <a:custGeom>
              <a:avLst/>
              <a:gdLst/>
              <a:ahLst/>
              <a:cxnLst/>
              <a:rect r="r" b="b" t="t" l="l"/>
              <a:pathLst>
                <a:path h="3752726" w="3335756">
                  <a:moveTo>
                    <a:pt x="0" y="0"/>
                  </a:moveTo>
                  <a:lnTo>
                    <a:pt x="3335756" y="0"/>
                  </a:lnTo>
                  <a:lnTo>
                    <a:pt x="3335756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9447499" y="498480"/>
            <a:ext cx="8537002" cy="9290040"/>
            <a:chOff x="0" y="0"/>
            <a:chExt cx="11382669" cy="12386720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2"/>
            <a:srcRect l="0" t="4082" r="0" b="4082"/>
            <a:stretch>
              <a:fillRect/>
            </a:stretch>
          </p:blipFill>
          <p:spPr>
            <a:xfrm flipH="false" flipV="false">
              <a:off x="0" y="0"/>
              <a:ext cx="11382669" cy="12386720"/>
            </a:xfrm>
            <a:prstGeom prst="rect">
              <a:avLst/>
            </a:prstGeom>
          </p:spPr>
        </p:pic>
      </p:grpSp>
      <p:sp>
        <p:nvSpPr>
          <p:cNvPr name="TextBox 21" id="21"/>
          <p:cNvSpPr txBox="true"/>
          <p:nvPr/>
        </p:nvSpPr>
        <p:spPr>
          <a:xfrm rot="0">
            <a:off x="3997858" y="2523496"/>
            <a:ext cx="25283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FFFFFF"/>
                </a:solidFill>
                <a:latin typeface="Poppins ExtraBold Bold"/>
              </a:rPr>
              <a:t>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56388" y="199288"/>
            <a:ext cx="4133972" cy="1259922"/>
            <a:chOff x="0" y="0"/>
            <a:chExt cx="1508084" cy="459623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508084" cy="459623"/>
            </a:xfrm>
            <a:custGeom>
              <a:avLst/>
              <a:gdLst/>
              <a:ahLst/>
              <a:cxnLst/>
              <a:rect r="r" b="b" t="t" l="l"/>
              <a:pathLst>
                <a:path h="459623" w="1508084">
                  <a:moveTo>
                    <a:pt x="0" y="0"/>
                  </a:moveTo>
                  <a:lnTo>
                    <a:pt x="1508084" y="0"/>
                  </a:lnTo>
                  <a:lnTo>
                    <a:pt x="1508084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7386101" y="227863"/>
            <a:ext cx="9233976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cs typeface="Poppins ExtraBold"/>
              </a:rPr>
              <a:t>รูปวงจร</a:t>
            </a:r>
          </a:p>
        </p:txBody>
      </p:sp>
      <p:grpSp>
        <p:nvGrpSpPr>
          <p:cNvPr name="Group 17" id="17"/>
          <p:cNvGrpSpPr/>
          <p:nvPr/>
        </p:nvGrpSpPr>
        <p:grpSpPr>
          <a:xfrm rot="-5400000">
            <a:off x="6143985" y="257994"/>
            <a:ext cx="7818906" cy="11205293"/>
            <a:chOff x="0" y="0"/>
            <a:chExt cx="2741734" cy="3929185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2741734" cy="3929185"/>
            </a:xfrm>
            <a:custGeom>
              <a:avLst/>
              <a:gdLst/>
              <a:ahLst/>
              <a:cxnLst/>
              <a:rect r="r" b="b" t="t" l="l"/>
              <a:pathLst>
                <a:path h="3929185" w="2741734">
                  <a:moveTo>
                    <a:pt x="0" y="0"/>
                  </a:moveTo>
                  <a:lnTo>
                    <a:pt x="2741734" y="0"/>
                  </a:lnTo>
                  <a:lnTo>
                    <a:pt x="2741734" y="3929185"/>
                  </a:lnTo>
                  <a:lnTo>
                    <a:pt x="0" y="3929185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rcRect l="4858" t="0" r="4858" b="0"/>
          <a:stretch>
            <a:fillRect/>
          </a:stretch>
        </p:blipFill>
        <p:spPr>
          <a:xfrm flipH="false" flipV="false" rot="0">
            <a:off x="4642921" y="2106506"/>
            <a:ext cx="10795288" cy="7434445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6615624" y="268617"/>
            <a:ext cx="25283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FFFFFF"/>
                </a:solidFill>
                <a:latin typeface="Poppins ExtraBold Bold"/>
              </a:rPr>
              <a:t>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128700" y="6383986"/>
            <a:ext cx="5217219" cy="2967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ใช้ IR รับสัญญาณมือที่มาขวาง</a:t>
            </a:r>
          </a:p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ขยายสัญญาณด้วย OP AMP LM358</a:t>
            </a:r>
          </a:p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สัญญาณที่ถูกขยายถูกส่งออกไปที่บอร์ด ESP8266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6154349"/>
            <a:chOff x="0" y="0"/>
            <a:chExt cx="6671512" cy="2245123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6671512" cy="2245123"/>
            </a:xfrm>
            <a:custGeom>
              <a:avLst/>
              <a:gdLst/>
              <a:ahLst/>
              <a:cxnLst/>
              <a:rect r="r" b="b" t="t" l="l"/>
              <a:pathLst>
                <a:path h="2245123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2245123"/>
                  </a:lnTo>
                  <a:lnTo>
                    <a:pt x="0" y="2245123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AutoShape 5" id="5"/>
          <p:cNvSpPr/>
          <p:nvPr/>
        </p:nvSpPr>
        <p:spPr>
          <a:xfrm flipV="true">
            <a:off x="4889693" y="6796487"/>
            <a:ext cx="0" cy="2209027"/>
          </a:xfrm>
          <a:prstGeom prst="line">
            <a:avLst/>
          </a:prstGeom>
          <a:ln cap="flat" w="952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4889693" y="7484838"/>
            <a:ext cx="0" cy="832326"/>
          </a:xfrm>
          <a:prstGeom prst="line">
            <a:avLst/>
          </a:prstGeom>
          <a:ln cap="flat" w="2857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11642202" y="6796487"/>
            <a:ext cx="0" cy="2209027"/>
          </a:xfrm>
          <a:prstGeom prst="line">
            <a:avLst/>
          </a:prstGeom>
          <a:ln cap="flat" w="952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1642202" y="7484838"/>
            <a:ext cx="0" cy="832326"/>
          </a:xfrm>
          <a:prstGeom prst="line">
            <a:avLst/>
          </a:prstGeom>
          <a:ln cap="flat" w="2857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2332" t="0" r="2332" b="0"/>
          <a:stretch>
            <a:fillRect/>
          </a:stretch>
        </p:blipFill>
        <p:spPr>
          <a:xfrm flipH="false" flipV="false" rot="0">
            <a:off x="0" y="1966173"/>
            <a:ext cx="6536022" cy="301058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656251" y="899439"/>
            <a:ext cx="4655160" cy="514405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431639" y="1432482"/>
            <a:ext cx="6806059" cy="4077971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6688660" y="219219"/>
            <a:ext cx="4967830" cy="733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0"/>
              </a:lnSpc>
            </a:pPr>
            <a:r>
              <a:rPr lang="en-US" sz="5000" spc="250">
                <a:solidFill>
                  <a:srgbClr val="FFFFFF"/>
                </a:solidFill>
                <a:cs typeface="Poppins ExtraBold Bold"/>
              </a:rPr>
              <a:t>วิเคราะห์วงจร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33169" y="6403036"/>
            <a:ext cx="6454831" cy="299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4310" indent="-307155" lvl="1">
              <a:lnSpc>
                <a:spcPts val="3983"/>
              </a:lnSpc>
              <a:buFont typeface="Arial"/>
              <a:buChar char="•"/>
            </a:pPr>
            <a:r>
              <a:rPr lang="en-US" sz="2845" spc="284">
                <a:solidFill>
                  <a:srgbClr val="000000"/>
                </a:solidFill>
                <a:cs typeface="Lato"/>
              </a:rPr>
              <a:t>บอร์ด ESP8266 ส่งสัญญาณเสียงออกทาง PIN ไปยังวงจรลำโพง</a:t>
            </a:r>
          </a:p>
          <a:p>
            <a:pPr marL="614310" indent="-307155" lvl="1">
              <a:lnSpc>
                <a:spcPts val="3983"/>
              </a:lnSpc>
              <a:buFont typeface="Arial"/>
              <a:buChar char="•"/>
            </a:pPr>
            <a:r>
              <a:rPr lang="en-US" sz="2845" spc="284">
                <a:solidFill>
                  <a:srgbClr val="000000"/>
                </a:solidFill>
                <a:cs typeface="Lato"/>
              </a:rPr>
              <a:t>วงจรลำโพงขยายสัญญาณเสียงด้วย OP AMP LM386</a:t>
            </a:r>
          </a:p>
          <a:p>
            <a:pPr marL="614310" indent="-307155" lvl="1">
              <a:lnSpc>
                <a:spcPts val="3983"/>
              </a:lnSpc>
              <a:buFont typeface="Arial"/>
              <a:buChar char="•"/>
            </a:pPr>
            <a:r>
              <a:rPr lang="en-US" sz="2845" spc="284">
                <a:solidFill>
                  <a:srgbClr val="000000"/>
                </a:solidFill>
                <a:cs typeface="Lato"/>
              </a:rPr>
              <a:t>สัญญาณเสียงถูกนำไปแสดงผลผ่าน PIEZO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88520" y="6383986"/>
            <a:ext cx="6343120" cy="2967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บอร์ด ESP8266 ได้รับสัญญาณจากการการกดปุ่มหรือจากวงจร IR</a:t>
            </a:r>
          </a:p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บอร์ดสั่ง SERVO MOTOR ทำงานบิดปลดล็อก/ล็อกกลอนประตู</a:t>
            </a:r>
          </a:p>
          <a:p>
            <a:pPr marL="604524" indent="-302262" lvl="1">
              <a:lnSpc>
                <a:spcPts val="3920"/>
              </a:lnSpc>
              <a:buFont typeface="Arial"/>
              <a:buChar char="•"/>
            </a:pPr>
            <a:r>
              <a:rPr lang="en-US" sz="2800" spc="280">
                <a:solidFill>
                  <a:srgbClr val="000000"/>
                </a:solidFill>
                <a:cs typeface="Lato"/>
              </a:rPr>
              <a:t>เมื่อ SERVO ทำงานเสร็จ บอร์ดจะส่งสัญญาณเสียงไปที่วงจรลำโพง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733024" y="3730767"/>
            <a:ext cx="6561483" cy="655098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-5249" y="5249"/>
            <a:ext cx="6561483" cy="6550984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0144106" y="2869277"/>
            <a:ext cx="5178049" cy="7384411"/>
            <a:chOff x="0" y="0"/>
            <a:chExt cx="2354580" cy="3357865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2353310" cy="3357865"/>
            </a:xfrm>
            <a:custGeom>
              <a:avLst/>
              <a:gdLst/>
              <a:ahLst/>
              <a:cxnLst/>
              <a:rect r="r" b="b" t="t" l="l"/>
              <a:pathLst>
                <a:path h="3357865" w="2353310">
                  <a:moveTo>
                    <a:pt x="784860" y="3290555"/>
                  </a:moveTo>
                  <a:cubicBezTo>
                    <a:pt x="905510" y="3331195"/>
                    <a:pt x="1042670" y="3357865"/>
                    <a:pt x="1177290" y="3357865"/>
                  </a:cubicBezTo>
                  <a:cubicBezTo>
                    <a:pt x="1311910" y="3357865"/>
                    <a:pt x="1441450" y="3335005"/>
                    <a:pt x="1560830" y="3294365"/>
                  </a:cubicBezTo>
                  <a:cubicBezTo>
                    <a:pt x="1563370" y="3293095"/>
                    <a:pt x="1565910" y="3293095"/>
                    <a:pt x="1568450" y="3291825"/>
                  </a:cubicBezTo>
                  <a:cubicBezTo>
                    <a:pt x="2016760" y="3129265"/>
                    <a:pt x="2346960" y="2700005"/>
                    <a:pt x="2353310" y="219685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2195204"/>
                  </a:lnTo>
                  <a:cubicBezTo>
                    <a:pt x="6350" y="2702545"/>
                    <a:pt x="331470" y="3131805"/>
                    <a:pt x="784860" y="3290555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748332" y="3305004"/>
            <a:ext cx="3969597" cy="3969597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2"/>
              <a:stretch>
                <a:fillRect l="-7838" r="-8719" t="-4679" b="-11375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2988910" y="2869277"/>
            <a:ext cx="5178049" cy="7384411"/>
            <a:chOff x="0" y="0"/>
            <a:chExt cx="2354580" cy="3357865"/>
          </a:xfrm>
        </p:grpSpPr>
        <p:sp>
          <p:nvSpPr>
            <p:cNvPr name="Freeform 12" id="12"/>
            <p:cNvSpPr/>
            <p:nvPr/>
          </p:nvSpPr>
          <p:spPr>
            <a:xfrm flipH="false" flipV="false">
              <a:off x="0" y="0"/>
              <a:ext cx="2353310" cy="3357865"/>
            </a:xfrm>
            <a:custGeom>
              <a:avLst/>
              <a:gdLst/>
              <a:ahLst/>
              <a:cxnLst/>
              <a:rect r="r" b="b" t="t" l="l"/>
              <a:pathLst>
                <a:path h="3357865" w="2353310">
                  <a:moveTo>
                    <a:pt x="784860" y="3290555"/>
                  </a:moveTo>
                  <a:cubicBezTo>
                    <a:pt x="905510" y="3331195"/>
                    <a:pt x="1042670" y="3357865"/>
                    <a:pt x="1177290" y="3357865"/>
                  </a:cubicBezTo>
                  <a:cubicBezTo>
                    <a:pt x="1311910" y="3357865"/>
                    <a:pt x="1441450" y="3335005"/>
                    <a:pt x="1560830" y="3294365"/>
                  </a:cubicBezTo>
                  <a:cubicBezTo>
                    <a:pt x="1563370" y="3293095"/>
                    <a:pt x="1565910" y="3293095"/>
                    <a:pt x="1568450" y="3291825"/>
                  </a:cubicBezTo>
                  <a:cubicBezTo>
                    <a:pt x="2016760" y="3129265"/>
                    <a:pt x="2346960" y="2700005"/>
                    <a:pt x="2353310" y="219685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2195204"/>
                  </a:lnTo>
                  <a:cubicBezTo>
                    <a:pt x="6350" y="2702545"/>
                    <a:pt x="331470" y="3131805"/>
                    <a:pt x="784860" y="3290555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593136" y="3305004"/>
            <a:ext cx="3969597" cy="3969597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3"/>
              <a:stretch>
                <a:fillRect l="-8979" r="-13114" t="-25805" b="-36986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58" y="-221443"/>
            <a:ext cx="18288000" cy="1957245"/>
            <a:chOff x="0" y="0"/>
            <a:chExt cx="6671512" cy="714008"/>
          </a:xfrm>
        </p:grpSpPr>
        <p:sp>
          <p:nvSpPr>
            <p:cNvPr name="Freeform 17" id="17"/>
            <p:cNvSpPr/>
            <p:nvPr/>
          </p:nvSpPr>
          <p:spPr>
            <a:xfrm flipH="false" flipV="false">
              <a:off x="0" y="0"/>
              <a:ext cx="6671512" cy="714008"/>
            </a:xfrm>
            <a:custGeom>
              <a:avLst/>
              <a:gdLst/>
              <a:ahLst/>
              <a:cxnLst/>
              <a:rect r="r" b="b" t="t" l="l"/>
              <a:pathLst>
                <a:path h="714008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714008"/>
                  </a:lnTo>
                  <a:lnTo>
                    <a:pt x="0" y="71400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3486556" y="8386590"/>
            <a:ext cx="418275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cs typeface="Lato Italics"/>
              </a:rPr>
              <a:t>นายธนธัส พินธุ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41753" y="8386590"/>
            <a:ext cx="418275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cs typeface="Lato Italics"/>
              </a:rPr>
              <a:t>นายนภันต์ เวชพร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86556" y="7720038"/>
            <a:ext cx="41827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65010409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41753" y="7720038"/>
            <a:ext cx="41827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65010508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33609" y="266642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cs typeface="Poppins ExtraBold"/>
              </a:rPr>
              <a:t>สมาชิก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DAFgvTfc1Lw</dc:identifier>
  <dcterms:modified xsi:type="dcterms:W3CDTF">2011-08-01T06:04:30Z</dcterms:modified>
  <cp:revision>1</cp:revision>
  <dc:title>Circuit_Project</dc:title>
</cp:coreProperties>
</file>

<file path=docProps/thumbnail.jpeg>
</file>